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Roboto" panose="02000000000000000000" pitchFamily="2" charset="0"/>
      <p:regular r:id="rId17"/>
      <p:bold r:id="rId18"/>
    </p:embeddedFont>
    <p:embeddedFont>
      <p:font typeface="Saira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42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Cruise control is a convenient feature that allows drivers to maintain a consistent speed without constantly pressing the accelerator pedal.
• This image depicts a serene driving scene, with a modern car cruising along a scenic highway at sunset. The driver's hand rests comfortably on the steering wheel, conveying a sense of relaxation and control.
• Cruise control can help reduce driver fatigue on long journeys, improve fuel efficiency, and provide a more comfortable driving experience.
• It's important to note that cruise control should be used with caution, as it may not be appropriate in all driving conditions, such as heavy traffic or winding roads.
• Emphasize the benefits of cruise control, such as improved fuel economy, reduced driver fatigue, and a more relaxed driving experience.
• Encourage the audience to consider the advantages of incorporating cruise control technology into their vehicles.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64387"/>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Saira Medium" pitchFamily="34" charset="0"/>
                <a:ea typeface="Saira Medium" pitchFamily="34" charset="-122"/>
                <a:cs typeface="Saira Medium" pitchFamily="34" charset="-120"/>
              </a:rPr>
              <a:t>Cruise Control System of a  Vehicle      </a:t>
            </a:r>
            <a:endParaRPr lang="en-US" sz="6150" dirty="0"/>
          </a:p>
        </p:txBody>
      </p:sp>
      <p:sp>
        <p:nvSpPr>
          <p:cNvPr id="4" name="Text 1"/>
          <p:cNvSpPr/>
          <p:nvPr/>
        </p:nvSpPr>
        <p:spPr>
          <a:xfrm>
            <a:off x="6280190" y="4060984"/>
            <a:ext cx="7556421" cy="1701165"/>
          </a:xfrm>
          <a:prstGeom prst="rect">
            <a:avLst/>
          </a:prstGeom>
          <a:noFill/>
          <a:ln/>
        </p:spPr>
        <p:txBody>
          <a:bodyPr wrap="square" lIns="0" tIns="0" rIns="0" bIns="0" rtlCol="0" anchor="t"/>
          <a:lstStyle/>
          <a:p>
            <a:pPr marL="0" indent="0">
              <a:lnSpc>
                <a:spcPts val="3300"/>
              </a:lnSpc>
              <a:buNone/>
            </a:pPr>
            <a:r>
              <a:rPr lang="en-US" sz="6000" dirty="0">
                <a:solidFill>
                  <a:srgbClr val="FFFFFF"/>
                </a:solidFill>
                <a:latin typeface="Saira Medium" pitchFamily="34" charset="0"/>
                <a:ea typeface="Saira Medium" pitchFamily="34" charset="-122"/>
                <a:cs typeface="Saira Medium" pitchFamily="34" charset="-120"/>
              </a:rPr>
              <a:t>         </a:t>
            </a:r>
          </a:p>
          <a:p>
            <a:pPr marL="0" indent="0">
              <a:lnSpc>
                <a:spcPts val="3300"/>
              </a:lnSpc>
              <a:buNone/>
            </a:pPr>
            <a:r>
              <a:rPr lang="en-US" sz="6000" dirty="0">
                <a:solidFill>
                  <a:srgbClr val="FFFFFF"/>
                </a:solidFill>
                <a:latin typeface="Saira Medium" pitchFamily="34" charset="0"/>
                <a:ea typeface="Saira Medium" pitchFamily="34" charset="-122"/>
                <a:cs typeface="Saira Medium" pitchFamily="34" charset="-120"/>
              </a:rPr>
              <a:t> </a:t>
            </a:r>
          </a:p>
          <a:p>
            <a:pPr marL="0" indent="0">
              <a:lnSpc>
                <a:spcPts val="3300"/>
              </a:lnSpc>
              <a:buNone/>
            </a:pPr>
            <a:endParaRPr lang="en-US" sz="6000" dirty="0">
              <a:solidFill>
                <a:srgbClr val="FFFFFF"/>
              </a:solidFill>
              <a:latin typeface="Saira Medium" pitchFamily="34" charset="0"/>
              <a:ea typeface="Saira Medium" pitchFamily="34" charset="-122"/>
              <a:cs typeface="Saira Medium" pitchFamily="34" charset="-120"/>
            </a:endParaRPr>
          </a:p>
          <a:p>
            <a:pPr marL="0" indent="0">
              <a:lnSpc>
                <a:spcPts val="3300"/>
              </a:lnSpc>
              <a:buNone/>
            </a:pPr>
            <a:endParaRPr lang="en-US" sz="6000" dirty="0">
              <a:solidFill>
                <a:srgbClr val="FFFFFF"/>
              </a:solidFill>
              <a:latin typeface="Saira Medium" pitchFamily="34" charset="0"/>
              <a:ea typeface="Saira Medium" pitchFamily="34" charset="-122"/>
              <a:cs typeface="Saira Medium" pitchFamily="34" charset="-120"/>
            </a:endParaRPr>
          </a:p>
          <a:p>
            <a:pPr marL="0" indent="0">
              <a:lnSpc>
                <a:spcPts val="3300"/>
              </a:lnSpc>
              <a:buNone/>
            </a:pPr>
            <a:r>
              <a:rPr lang="en-US" sz="6000" dirty="0">
                <a:solidFill>
                  <a:srgbClr val="FFFFFF"/>
                </a:solidFill>
                <a:latin typeface="Saira Medium" pitchFamily="34" charset="0"/>
                <a:ea typeface="Saira Medium" pitchFamily="34" charset="-122"/>
                <a:cs typeface="Saira Medium" pitchFamily="34" charset="-120"/>
              </a:rPr>
              <a:t>JEEVA S</a:t>
            </a:r>
            <a:endParaRPr lang="en-US" sz="6000" dirty="0"/>
          </a:p>
        </p:txBody>
      </p:sp>
      <p:sp>
        <p:nvSpPr>
          <p:cNvPr id="5" name="Text 2"/>
          <p:cNvSpPr/>
          <p:nvPr/>
        </p:nvSpPr>
        <p:spPr>
          <a:xfrm>
            <a:off x="6280190" y="6102310"/>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36270"/>
            <a:ext cx="7825502" cy="978218"/>
          </a:xfrm>
          <a:prstGeom prst="rect">
            <a:avLst/>
          </a:prstGeom>
          <a:noFill/>
          <a:ln/>
        </p:spPr>
        <p:txBody>
          <a:bodyPr wrap="none" lIns="0" tIns="0" rIns="0" bIns="0" rtlCol="0" anchor="t"/>
          <a:lstStyle/>
          <a:p>
            <a:pPr marL="0" indent="0">
              <a:lnSpc>
                <a:spcPts val="7700"/>
              </a:lnSpc>
              <a:buNone/>
            </a:pPr>
            <a:r>
              <a:rPr lang="en-US" sz="6150" dirty="0">
                <a:solidFill>
                  <a:srgbClr val="FFFFFF"/>
                </a:solidFill>
                <a:latin typeface="Saira Medium" pitchFamily="34" charset="0"/>
                <a:ea typeface="Saira Medium" pitchFamily="34" charset="-122"/>
                <a:cs typeface="Saira Medium" pitchFamily="34" charset="-120"/>
              </a:rPr>
              <a:t>SIMULATION</a:t>
            </a:r>
            <a:endParaRPr lang="en-US" sz="6150" dirty="0"/>
          </a:p>
        </p:txBody>
      </p:sp>
      <p:pic>
        <p:nvPicPr>
          <p:cNvPr id="3" name="Image 0" descr="preencoded.png"/>
          <p:cNvPicPr>
            <a:picLocks noChangeAspect="1"/>
          </p:cNvPicPr>
          <p:nvPr/>
        </p:nvPicPr>
        <p:blipFill>
          <a:blip r:embed="rId3"/>
          <a:stretch>
            <a:fillRect/>
          </a:stretch>
        </p:blipFill>
        <p:spPr>
          <a:xfrm>
            <a:off x="793790" y="2068116"/>
            <a:ext cx="10686098" cy="4617958"/>
          </a:xfrm>
          <a:prstGeom prst="rect">
            <a:avLst/>
          </a:prstGeom>
        </p:spPr>
      </p:pic>
      <p:sp>
        <p:nvSpPr>
          <p:cNvPr id="4" name="Text 1"/>
          <p:cNvSpPr/>
          <p:nvPr/>
        </p:nvSpPr>
        <p:spPr>
          <a:xfrm>
            <a:off x="793790" y="7026235"/>
            <a:ext cx="4536519" cy="566976"/>
          </a:xfrm>
          <a:prstGeom prst="rect">
            <a:avLst/>
          </a:prstGeom>
          <a:noFill/>
          <a:ln/>
        </p:spPr>
        <p:txBody>
          <a:bodyPr wrap="none" lIns="0" tIns="0" rIns="0" bIns="0" rtlCol="0" anchor="t"/>
          <a:lstStyle/>
          <a:p>
            <a:pPr marL="0" indent="0">
              <a:lnSpc>
                <a:spcPts val="4450"/>
              </a:lnSpc>
              <a:buNone/>
            </a:pPr>
            <a:endParaRPr lang="en-US" sz="3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62345"/>
            <a:ext cx="7825502" cy="978218"/>
          </a:xfrm>
          <a:prstGeom prst="rect">
            <a:avLst/>
          </a:prstGeom>
          <a:noFill/>
          <a:ln/>
        </p:spPr>
        <p:txBody>
          <a:bodyPr wrap="none" lIns="0" tIns="0" rIns="0" bIns="0" rtlCol="0" anchor="t"/>
          <a:lstStyle/>
          <a:p>
            <a:pPr marL="0" indent="0">
              <a:lnSpc>
                <a:spcPts val="7700"/>
              </a:lnSpc>
              <a:buNone/>
            </a:pPr>
            <a:r>
              <a:rPr lang="en-US" sz="6150" dirty="0">
                <a:solidFill>
                  <a:srgbClr val="FFFFFF"/>
                </a:solidFill>
                <a:latin typeface="Saira Medium" pitchFamily="34" charset="0"/>
                <a:ea typeface="Saira Medium" pitchFamily="34" charset="-122"/>
                <a:cs typeface="Saira Medium" pitchFamily="34" charset="-120"/>
              </a:rPr>
              <a:t>OUTPUT</a:t>
            </a:r>
            <a:endParaRPr lang="en-US" sz="6150" dirty="0"/>
          </a:p>
        </p:txBody>
      </p:sp>
      <p:pic>
        <p:nvPicPr>
          <p:cNvPr id="3" name="Image 0" descr="preencoded.png"/>
          <p:cNvPicPr>
            <a:picLocks noChangeAspect="1"/>
          </p:cNvPicPr>
          <p:nvPr/>
        </p:nvPicPr>
        <p:blipFill>
          <a:blip r:embed="rId3"/>
          <a:stretch>
            <a:fillRect/>
          </a:stretch>
        </p:blipFill>
        <p:spPr>
          <a:xfrm>
            <a:off x="793790" y="2094190"/>
            <a:ext cx="10686098" cy="4565809"/>
          </a:xfrm>
          <a:prstGeom prst="rect">
            <a:avLst/>
          </a:prstGeom>
        </p:spPr>
      </p:pic>
      <p:sp>
        <p:nvSpPr>
          <p:cNvPr id="4" name="Text 1"/>
          <p:cNvSpPr/>
          <p:nvPr/>
        </p:nvSpPr>
        <p:spPr>
          <a:xfrm>
            <a:off x="793790" y="7000161"/>
            <a:ext cx="4536519" cy="566976"/>
          </a:xfrm>
          <a:prstGeom prst="rect">
            <a:avLst/>
          </a:prstGeom>
          <a:noFill/>
          <a:ln/>
        </p:spPr>
        <p:txBody>
          <a:bodyPr wrap="none" lIns="0" tIns="0" rIns="0" bIns="0" rtlCol="0" anchor="t"/>
          <a:lstStyle/>
          <a:p>
            <a:pPr marL="0" indent="0">
              <a:lnSpc>
                <a:spcPts val="4450"/>
              </a:lnSpc>
              <a:buNone/>
            </a:pPr>
            <a:endParaRPr lang="en-US" sz="3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39604"/>
            <a:ext cx="10476667"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The Future of Cruise Control Technology</a:t>
            </a:r>
            <a:endParaRPr lang="en-US" sz="4450" dirty="0"/>
          </a:p>
        </p:txBody>
      </p:sp>
      <p:pic>
        <p:nvPicPr>
          <p:cNvPr id="3" name="Image 0" descr="preencoded.png"/>
          <p:cNvPicPr>
            <a:picLocks noChangeAspect="1"/>
          </p:cNvPicPr>
          <p:nvPr/>
        </p:nvPicPr>
        <p:blipFill>
          <a:blip r:embed="rId3"/>
          <a:stretch>
            <a:fillRect/>
          </a:stretch>
        </p:blipFill>
        <p:spPr>
          <a:xfrm>
            <a:off x="793790" y="1802011"/>
            <a:ext cx="6351270" cy="3925372"/>
          </a:xfrm>
          <a:prstGeom prst="rect">
            <a:avLst/>
          </a:prstGeom>
        </p:spPr>
      </p:pic>
      <p:sp>
        <p:nvSpPr>
          <p:cNvPr id="4" name="Text 1"/>
          <p:cNvSpPr/>
          <p:nvPr/>
        </p:nvSpPr>
        <p:spPr>
          <a:xfrm>
            <a:off x="793790" y="6010870"/>
            <a:ext cx="321540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Advanced User Interface</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Cruise control systems will become more intuitive and user-friendly through advanced interfaces, such as heads-up displays.</a:t>
            </a:r>
            <a:endParaRPr lang="en-US" sz="1750" dirty="0"/>
          </a:p>
        </p:txBody>
      </p:sp>
      <p:pic>
        <p:nvPicPr>
          <p:cNvPr id="6" name="Image 1" descr="preencoded.png"/>
          <p:cNvPicPr>
            <a:picLocks noChangeAspect="1"/>
          </p:cNvPicPr>
          <p:nvPr/>
        </p:nvPicPr>
        <p:blipFill>
          <a:blip r:embed="rId4"/>
          <a:stretch>
            <a:fillRect/>
          </a:stretch>
        </p:blipFill>
        <p:spPr>
          <a:xfrm>
            <a:off x="7485221" y="1802011"/>
            <a:ext cx="6351389" cy="3925372"/>
          </a:xfrm>
          <a:prstGeom prst="rect">
            <a:avLst/>
          </a:prstGeom>
        </p:spPr>
      </p:pic>
      <p:sp>
        <p:nvSpPr>
          <p:cNvPr id="7" name="Text 3"/>
          <p:cNvSpPr/>
          <p:nvPr/>
        </p:nvSpPr>
        <p:spPr>
          <a:xfrm>
            <a:off x="7485221" y="6010870"/>
            <a:ext cx="4867751"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Integration with Autonomous Driving</a:t>
            </a:r>
            <a:endParaRPr lang="en-US" sz="2200" dirty="0"/>
          </a:p>
        </p:txBody>
      </p:sp>
      <p:sp>
        <p:nvSpPr>
          <p:cNvPr id="8" name="Text 4"/>
          <p:cNvSpPr/>
          <p:nvPr/>
        </p:nvSpPr>
        <p:spPr>
          <a:xfrm>
            <a:off x="7485221" y="6501289"/>
            <a:ext cx="6351389"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Cruise control will play a crucial role in the development of autonomous driving technologies.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084540"/>
            <a:ext cx="4242316" cy="6060400"/>
          </a:xfrm>
          <a:prstGeom prst="rect">
            <a:avLst/>
          </a:prstGeom>
        </p:spPr>
      </p:pic>
      <p:sp>
        <p:nvSpPr>
          <p:cNvPr id="3" name="Text 0"/>
          <p:cNvSpPr/>
          <p:nvPr/>
        </p:nvSpPr>
        <p:spPr>
          <a:xfrm>
            <a:off x="7599521" y="218705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a:t>
            </a:r>
            <a:endParaRPr lang="en-US" sz="4450" dirty="0"/>
          </a:p>
        </p:txBody>
      </p:sp>
      <p:sp>
        <p:nvSpPr>
          <p:cNvPr id="4" name="Text 1"/>
          <p:cNvSpPr/>
          <p:nvPr/>
        </p:nvSpPr>
        <p:spPr>
          <a:xfrm>
            <a:off x="7599521" y="3122652"/>
            <a:ext cx="6244709" cy="1062990"/>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Summary: Cruise control is an essential feature in modern vehicles, improving comfort, safety, and efficiency.</a:t>
            </a:r>
            <a:endParaRPr lang="en-US" sz="2200" dirty="0"/>
          </a:p>
        </p:txBody>
      </p:sp>
      <p:sp>
        <p:nvSpPr>
          <p:cNvPr id="5" name="Text 2"/>
          <p:cNvSpPr/>
          <p:nvPr/>
        </p:nvSpPr>
        <p:spPr>
          <a:xfrm>
            <a:off x="7599521" y="4412456"/>
            <a:ext cx="6244709" cy="1062990"/>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Looking Ahead: As technology advances, cruise control systems will continue to evolve toward fully autonomous driving.</a:t>
            </a:r>
            <a:endParaRPr lang="en-US" sz="2200" dirty="0"/>
          </a:p>
        </p:txBody>
      </p:sp>
      <p:sp>
        <p:nvSpPr>
          <p:cNvPr id="6" name="Text 3"/>
          <p:cNvSpPr/>
          <p:nvPr/>
        </p:nvSpPr>
        <p:spPr>
          <a:xfrm>
            <a:off x="7599521" y="5702260"/>
            <a:ext cx="6244709"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560433"/>
            <a:ext cx="1121140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Key References for Cruise Control Systems</a:t>
            </a:r>
            <a:endParaRPr lang="en-US" sz="4450" dirty="0"/>
          </a:p>
        </p:txBody>
      </p:sp>
      <p:sp>
        <p:nvSpPr>
          <p:cNvPr id="3" name="Text 1"/>
          <p:cNvSpPr/>
          <p:nvPr/>
        </p:nvSpPr>
        <p:spPr>
          <a:xfrm>
            <a:off x="1156692" y="2722840"/>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SAE J1939:</a:t>
            </a:r>
            <a:r>
              <a:rPr lang="en-US" sz="1750" dirty="0">
                <a:solidFill>
                  <a:srgbClr val="E5E0DF"/>
                </a:solidFill>
                <a:latin typeface="Roboto" pitchFamily="34" charset="0"/>
                <a:ea typeface="Roboto" pitchFamily="34" charset="-122"/>
                <a:cs typeface="Roboto" pitchFamily="34" charset="-120"/>
              </a:rPr>
              <a:t> This standard defines the communication protocols and message formats for electronic control systems in vehicles, including cruise control.</a:t>
            </a:r>
            <a:endParaRPr lang="en-US" sz="1750" dirty="0"/>
          </a:p>
        </p:txBody>
      </p:sp>
      <p:sp>
        <p:nvSpPr>
          <p:cNvPr id="4" name="Text 2"/>
          <p:cNvSpPr/>
          <p:nvPr/>
        </p:nvSpPr>
        <p:spPr>
          <a:xfrm>
            <a:off x="1156692" y="3527941"/>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ISO 15622:</a:t>
            </a:r>
            <a:r>
              <a:rPr lang="en-US" sz="1750" dirty="0">
                <a:solidFill>
                  <a:srgbClr val="E5E0DF"/>
                </a:solidFill>
                <a:latin typeface="Roboto" pitchFamily="34" charset="0"/>
                <a:ea typeface="Roboto" pitchFamily="34" charset="-122"/>
                <a:cs typeface="Roboto" pitchFamily="34" charset="-120"/>
              </a:rPr>
              <a:t> This international standard specifies the performance requirements and test procedures for adaptive cruise control systems in road vehicles.</a:t>
            </a:r>
            <a:endParaRPr lang="en-US" sz="1750" dirty="0"/>
          </a:p>
        </p:txBody>
      </p:sp>
      <p:sp>
        <p:nvSpPr>
          <p:cNvPr id="5" name="Text 3"/>
          <p:cNvSpPr/>
          <p:nvPr/>
        </p:nvSpPr>
        <p:spPr>
          <a:xfrm>
            <a:off x="1156692" y="43330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NHTSA Regulations:</a:t>
            </a:r>
            <a:r>
              <a:rPr lang="en-US" sz="1750" dirty="0">
                <a:solidFill>
                  <a:srgbClr val="E5E0DF"/>
                </a:solidFill>
                <a:latin typeface="Roboto" pitchFamily="34" charset="0"/>
                <a:ea typeface="Roboto" pitchFamily="34" charset="-122"/>
                <a:cs typeface="Roboto" pitchFamily="34" charset="-120"/>
              </a:rPr>
              <a:t> The National Highway Traffic Safety Administration (NHTSA) in the United States has issued regulations governing the design and safety of cruise control systems.</a:t>
            </a:r>
            <a:endParaRPr lang="en-US" sz="1750" dirty="0"/>
          </a:p>
        </p:txBody>
      </p:sp>
      <p:sp>
        <p:nvSpPr>
          <p:cNvPr id="6" name="Text 4"/>
          <p:cNvSpPr/>
          <p:nvPr/>
        </p:nvSpPr>
        <p:spPr>
          <a:xfrm>
            <a:off x="1156692" y="5138142"/>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OEM Technical Documents:</a:t>
            </a:r>
            <a:r>
              <a:rPr lang="en-US" sz="1750" dirty="0">
                <a:solidFill>
                  <a:srgbClr val="E5E0DF"/>
                </a:solidFill>
                <a:latin typeface="Roboto" pitchFamily="34" charset="0"/>
                <a:ea typeface="Roboto" pitchFamily="34" charset="-122"/>
                <a:cs typeface="Roboto" pitchFamily="34" charset="-120"/>
              </a:rPr>
              <a:t> Vehicle manufacturers provide detailed technical manuals and service information for the cruise control systems in their specific models.</a:t>
            </a:r>
            <a:endParaRPr lang="en-US" sz="1750" dirty="0"/>
          </a:p>
        </p:txBody>
      </p:sp>
      <p:sp>
        <p:nvSpPr>
          <p:cNvPr id="7" name="Text 5"/>
          <p:cNvSpPr/>
          <p:nvPr/>
        </p:nvSpPr>
        <p:spPr>
          <a:xfrm>
            <a:off x="1156692" y="5943243"/>
            <a:ext cx="12679918"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5E0DF"/>
                </a:solidFill>
                <a:latin typeface="Roboto" pitchFamily="34" charset="0"/>
                <a:ea typeface="Roboto" pitchFamily="34" charset="-122"/>
                <a:cs typeface="Roboto" pitchFamily="34" charset="-120"/>
              </a:rPr>
              <a:t>Research Papers:</a:t>
            </a:r>
            <a:r>
              <a:rPr lang="en-US" sz="1750" dirty="0">
                <a:solidFill>
                  <a:srgbClr val="E5E0DF"/>
                </a:solidFill>
                <a:latin typeface="Roboto" pitchFamily="34" charset="0"/>
                <a:ea typeface="Roboto" pitchFamily="34" charset="-122"/>
                <a:cs typeface="Roboto" pitchFamily="34" charset="-120"/>
              </a:rPr>
              <a:t> Academic and industry publications explore the latest advancements in cruise control technology, such as sensor integration and autonomous driving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152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FFFFF"/>
                </a:solidFill>
                <a:latin typeface="Saira Medium" pitchFamily="34" charset="0"/>
                <a:ea typeface="Saira Medium" pitchFamily="34" charset="-122"/>
                <a:cs typeface="Saira Medium" pitchFamily="34" charset="-120"/>
              </a:rPr>
              <a:t>Abstract for Cruise Control System of a Vehicle</a:t>
            </a:r>
            <a:endParaRPr lang="en-US" sz="6150" dirty="0"/>
          </a:p>
        </p:txBody>
      </p:sp>
      <p:sp>
        <p:nvSpPr>
          <p:cNvPr id="4" name="Text 1"/>
          <p:cNvSpPr/>
          <p:nvPr/>
        </p:nvSpPr>
        <p:spPr>
          <a:xfrm>
            <a:off x="7937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This presentation provides an in-depth overview of the cruise control system in modern vehicles. It explores the key components, working principles, and benefits of this advanced technology that enhances driving comfort and efficiency.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599527"/>
          </a:xfrm>
          <a:prstGeom prst="rect">
            <a:avLst/>
          </a:prstGeom>
        </p:spPr>
      </p:pic>
      <p:sp>
        <p:nvSpPr>
          <p:cNvPr id="3" name="Text 0"/>
          <p:cNvSpPr/>
          <p:nvPr/>
        </p:nvSpPr>
        <p:spPr>
          <a:xfrm>
            <a:off x="529352" y="415885"/>
            <a:ext cx="6889909" cy="472678"/>
          </a:xfrm>
          <a:prstGeom prst="rect">
            <a:avLst/>
          </a:prstGeom>
          <a:noFill/>
          <a:ln/>
        </p:spPr>
        <p:txBody>
          <a:bodyPr wrap="none" lIns="0" tIns="0" rIns="0" bIns="0" rtlCol="0" anchor="t"/>
          <a:lstStyle/>
          <a:p>
            <a:pPr marL="0" indent="0">
              <a:lnSpc>
                <a:spcPts val="3700"/>
              </a:lnSpc>
              <a:buNone/>
            </a:pPr>
            <a:r>
              <a:rPr lang="en-US" sz="2950" dirty="0">
                <a:solidFill>
                  <a:srgbClr val="FFFFFF"/>
                </a:solidFill>
                <a:latin typeface="Saira Medium" pitchFamily="34" charset="0"/>
                <a:ea typeface="Saira Medium" pitchFamily="34" charset="-122"/>
                <a:cs typeface="Saira Medium" pitchFamily="34" charset="-120"/>
              </a:rPr>
              <a:t>Block diagram of Cruise Control System</a:t>
            </a:r>
            <a:endParaRPr lang="en-US" sz="2950" dirty="0"/>
          </a:p>
        </p:txBody>
      </p:sp>
      <p:pic>
        <p:nvPicPr>
          <p:cNvPr id="4" name="Image 1" descr="preencoded.png"/>
          <p:cNvPicPr>
            <a:picLocks noChangeAspect="1"/>
          </p:cNvPicPr>
          <p:nvPr/>
        </p:nvPicPr>
        <p:blipFill>
          <a:blip r:embed="rId4"/>
          <a:stretch>
            <a:fillRect/>
          </a:stretch>
        </p:blipFill>
        <p:spPr>
          <a:xfrm>
            <a:off x="529352" y="1115378"/>
            <a:ext cx="3929182" cy="2428399"/>
          </a:xfrm>
          <a:prstGeom prst="rect">
            <a:avLst/>
          </a:prstGeom>
        </p:spPr>
      </p:pic>
      <p:sp>
        <p:nvSpPr>
          <p:cNvPr id="5" name="Text 1"/>
          <p:cNvSpPr/>
          <p:nvPr/>
        </p:nvSpPr>
        <p:spPr>
          <a:xfrm>
            <a:off x="1548646" y="3732728"/>
            <a:ext cx="1890593" cy="236339"/>
          </a:xfrm>
          <a:prstGeom prst="rect">
            <a:avLst/>
          </a:prstGeom>
          <a:noFill/>
          <a:ln/>
        </p:spPr>
        <p:txBody>
          <a:bodyPr wrap="none" lIns="0" tIns="0" rIns="0" bIns="0" rtlCol="0" anchor="t"/>
          <a:lstStyle/>
          <a:p>
            <a:pPr marL="0" indent="0" algn="ctr">
              <a:lnSpc>
                <a:spcPts val="1850"/>
              </a:lnSpc>
              <a:buNone/>
            </a:pPr>
            <a:r>
              <a:rPr lang="en-US" sz="1450" dirty="0">
                <a:solidFill>
                  <a:srgbClr val="E5E0DF"/>
                </a:solidFill>
                <a:latin typeface="Saira Medium" pitchFamily="34" charset="0"/>
                <a:ea typeface="Saira Medium" pitchFamily="34" charset="-122"/>
                <a:cs typeface="Saira Medium" pitchFamily="34" charset="-120"/>
              </a:rPr>
              <a:t>1.Speed Sensor</a:t>
            </a:r>
            <a:endParaRPr lang="en-US" sz="1450" dirty="0"/>
          </a:p>
        </p:txBody>
      </p:sp>
      <p:sp>
        <p:nvSpPr>
          <p:cNvPr id="6" name="Text 2"/>
          <p:cNvSpPr/>
          <p:nvPr/>
        </p:nvSpPr>
        <p:spPr>
          <a:xfrm>
            <a:off x="529352" y="4059793"/>
            <a:ext cx="3929182" cy="483870"/>
          </a:xfrm>
          <a:prstGeom prst="rect">
            <a:avLst/>
          </a:prstGeom>
          <a:noFill/>
          <a:ln/>
        </p:spPr>
        <p:txBody>
          <a:bodyPr wrap="square" lIns="0" tIns="0" rIns="0" bIns="0" rtlCol="0" anchor="t"/>
          <a:lstStyle/>
          <a:p>
            <a:pPr marL="0" indent="0" algn="ctr">
              <a:lnSpc>
                <a:spcPts val="1900"/>
              </a:lnSpc>
              <a:buNone/>
            </a:pPr>
            <a:r>
              <a:rPr lang="en-US" sz="1150" dirty="0">
                <a:solidFill>
                  <a:srgbClr val="E5E0DF"/>
                </a:solidFill>
                <a:latin typeface="Roboto" pitchFamily="34" charset="0"/>
                <a:ea typeface="Roboto" pitchFamily="34" charset="-122"/>
                <a:cs typeface="Roboto" pitchFamily="34" charset="-120"/>
              </a:rPr>
              <a:t>Measures vehicle speed and sends data to the control unit.</a:t>
            </a:r>
            <a:endParaRPr lang="en-US" sz="1150" dirty="0"/>
          </a:p>
        </p:txBody>
      </p:sp>
      <p:pic>
        <p:nvPicPr>
          <p:cNvPr id="7" name="Image 2" descr="preencoded.png"/>
          <p:cNvPicPr>
            <a:picLocks noChangeAspect="1"/>
          </p:cNvPicPr>
          <p:nvPr/>
        </p:nvPicPr>
        <p:blipFill>
          <a:blip r:embed="rId5"/>
          <a:stretch>
            <a:fillRect/>
          </a:stretch>
        </p:blipFill>
        <p:spPr>
          <a:xfrm>
            <a:off x="4685348" y="1115378"/>
            <a:ext cx="3929301" cy="2428399"/>
          </a:xfrm>
          <a:prstGeom prst="rect">
            <a:avLst/>
          </a:prstGeom>
        </p:spPr>
      </p:pic>
      <p:sp>
        <p:nvSpPr>
          <p:cNvPr id="8" name="Text 3"/>
          <p:cNvSpPr/>
          <p:nvPr/>
        </p:nvSpPr>
        <p:spPr>
          <a:xfrm>
            <a:off x="5704642" y="3732728"/>
            <a:ext cx="1890593" cy="236339"/>
          </a:xfrm>
          <a:prstGeom prst="rect">
            <a:avLst/>
          </a:prstGeom>
          <a:noFill/>
          <a:ln/>
        </p:spPr>
        <p:txBody>
          <a:bodyPr wrap="none" lIns="0" tIns="0" rIns="0" bIns="0" rtlCol="0" anchor="t"/>
          <a:lstStyle/>
          <a:p>
            <a:pPr marL="0" indent="0" algn="ctr">
              <a:lnSpc>
                <a:spcPts val="1850"/>
              </a:lnSpc>
              <a:buNone/>
            </a:pPr>
            <a:r>
              <a:rPr lang="en-US" sz="1450" dirty="0">
                <a:solidFill>
                  <a:srgbClr val="E5E0DF"/>
                </a:solidFill>
                <a:latin typeface="Saira Medium" pitchFamily="34" charset="0"/>
                <a:ea typeface="Saira Medium" pitchFamily="34" charset="-122"/>
                <a:cs typeface="Saira Medium" pitchFamily="34" charset="-120"/>
              </a:rPr>
              <a:t>2.Control Unit</a:t>
            </a:r>
            <a:endParaRPr lang="en-US" sz="1450" dirty="0"/>
          </a:p>
        </p:txBody>
      </p:sp>
      <p:sp>
        <p:nvSpPr>
          <p:cNvPr id="9" name="Text 4"/>
          <p:cNvSpPr/>
          <p:nvPr/>
        </p:nvSpPr>
        <p:spPr>
          <a:xfrm>
            <a:off x="4685348" y="4059793"/>
            <a:ext cx="3929301" cy="241935"/>
          </a:xfrm>
          <a:prstGeom prst="rect">
            <a:avLst/>
          </a:prstGeom>
          <a:noFill/>
          <a:ln/>
        </p:spPr>
        <p:txBody>
          <a:bodyPr wrap="none" lIns="0" tIns="0" rIns="0" bIns="0" rtlCol="0" anchor="t"/>
          <a:lstStyle/>
          <a:p>
            <a:pPr marL="0" indent="0" algn="ctr">
              <a:lnSpc>
                <a:spcPts val="1900"/>
              </a:lnSpc>
              <a:buNone/>
            </a:pPr>
            <a:r>
              <a:rPr lang="en-US" sz="1150" dirty="0">
                <a:solidFill>
                  <a:srgbClr val="E5E0DF"/>
                </a:solidFill>
                <a:latin typeface="Roboto" pitchFamily="34" charset="0"/>
                <a:ea typeface="Roboto" pitchFamily="34" charset="-122"/>
                <a:cs typeface="Roboto" pitchFamily="34" charset="-120"/>
              </a:rPr>
              <a:t>Processes speed data and adjusts throttle.</a:t>
            </a:r>
            <a:endParaRPr lang="en-US" sz="1150" dirty="0"/>
          </a:p>
        </p:txBody>
      </p:sp>
      <p:pic>
        <p:nvPicPr>
          <p:cNvPr id="10" name="Image 3" descr="preencoded.png"/>
          <p:cNvPicPr>
            <a:picLocks noChangeAspect="1"/>
          </p:cNvPicPr>
          <p:nvPr/>
        </p:nvPicPr>
        <p:blipFill>
          <a:blip r:embed="rId6"/>
          <a:stretch>
            <a:fillRect/>
          </a:stretch>
        </p:blipFill>
        <p:spPr>
          <a:xfrm>
            <a:off x="529352" y="4997291"/>
            <a:ext cx="3929182" cy="2428399"/>
          </a:xfrm>
          <a:prstGeom prst="rect">
            <a:avLst/>
          </a:prstGeom>
        </p:spPr>
      </p:pic>
      <p:sp>
        <p:nvSpPr>
          <p:cNvPr id="11" name="Text 5"/>
          <p:cNvSpPr/>
          <p:nvPr/>
        </p:nvSpPr>
        <p:spPr>
          <a:xfrm>
            <a:off x="1548646" y="7614642"/>
            <a:ext cx="1890593" cy="236339"/>
          </a:xfrm>
          <a:prstGeom prst="rect">
            <a:avLst/>
          </a:prstGeom>
          <a:noFill/>
          <a:ln/>
        </p:spPr>
        <p:txBody>
          <a:bodyPr wrap="none" lIns="0" tIns="0" rIns="0" bIns="0" rtlCol="0" anchor="t"/>
          <a:lstStyle/>
          <a:p>
            <a:pPr marL="0" indent="0" algn="ctr">
              <a:lnSpc>
                <a:spcPts val="1850"/>
              </a:lnSpc>
              <a:buNone/>
            </a:pPr>
            <a:r>
              <a:rPr lang="en-US" sz="1450" dirty="0">
                <a:solidFill>
                  <a:srgbClr val="E5E0DF"/>
                </a:solidFill>
                <a:latin typeface="Saira Medium" pitchFamily="34" charset="0"/>
                <a:ea typeface="Saira Medium" pitchFamily="34" charset="-122"/>
                <a:cs typeface="Saira Medium" pitchFamily="34" charset="-120"/>
              </a:rPr>
              <a:t>3.Actuator</a:t>
            </a:r>
            <a:endParaRPr lang="en-US" sz="1450" dirty="0"/>
          </a:p>
        </p:txBody>
      </p:sp>
      <p:sp>
        <p:nvSpPr>
          <p:cNvPr id="12" name="Text 6"/>
          <p:cNvSpPr/>
          <p:nvPr/>
        </p:nvSpPr>
        <p:spPr>
          <a:xfrm>
            <a:off x="529352" y="7941707"/>
            <a:ext cx="3929182" cy="241935"/>
          </a:xfrm>
          <a:prstGeom prst="rect">
            <a:avLst/>
          </a:prstGeom>
          <a:noFill/>
          <a:ln/>
        </p:spPr>
        <p:txBody>
          <a:bodyPr wrap="none" lIns="0" tIns="0" rIns="0" bIns="0" rtlCol="0" anchor="t"/>
          <a:lstStyle/>
          <a:p>
            <a:pPr marL="0" indent="0" algn="ctr">
              <a:lnSpc>
                <a:spcPts val="1900"/>
              </a:lnSpc>
              <a:buNone/>
            </a:pPr>
            <a:r>
              <a:rPr lang="en-US" sz="1150" dirty="0">
                <a:solidFill>
                  <a:srgbClr val="E5E0DF"/>
                </a:solidFill>
                <a:latin typeface="Roboto" pitchFamily="34" charset="0"/>
                <a:ea typeface="Roboto" pitchFamily="34" charset="-122"/>
                <a:cs typeface="Roboto" pitchFamily="34" charset="-120"/>
              </a:rPr>
              <a:t>Adjusts throttle based on control unit commands.</a:t>
            </a:r>
            <a:endParaRPr lang="en-US" sz="1150" dirty="0"/>
          </a:p>
        </p:txBody>
      </p:sp>
      <p:pic>
        <p:nvPicPr>
          <p:cNvPr id="13" name="Image 4" descr="preencoded.png"/>
          <p:cNvPicPr>
            <a:picLocks noChangeAspect="1"/>
          </p:cNvPicPr>
          <p:nvPr/>
        </p:nvPicPr>
        <p:blipFill>
          <a:blip r:embed="rId7"/>
          <a:stretch>
            <a:fillRect/>
          </a:stretch>
        </p:blipFill>
        <p:spPr>
          <a:xfrm>
            <a:off x="4685348" y="4997291"/>
            <a:ext cx="3929301" cy="2428399"/>
          </a:xfrm>
          <a:prstGeom prst="rect">
            <a:avLst/>
          </a:prstGeom>
        </p:spPr>
      </p:pic>
      <p:sp>
        <p:nvSpPr>
          <p:cNvPr id="14" name="Text 7"/>
          <p:cNvSpPr/>
          <p:nvPr/>
        </p:nvSpPr>
        <p:spPr>
          <a:xfrm>
            <a:off x="5704642" y="7614642"/>
            <a:ext cx="1890593" cy="236339"/>
          </a:xfrm>
          <a:prstGeom prst="rect">
            <a:avLst/>
          </a:prstGeom>
          <a:noFill/>
          <a:ln/>
        </p:spPr>
        <p:txBody>
          <a:bodyPr wrap="none" lIns="0" tIns="0" rIns="0" bIns="0" rtlCol="0" anchor="t"/>
          <a:lstStyle/>
          <a:p>
            <a:pPr marL="0" indent="0" algn="ctr">
              <a:lnSpc>
                <a:spcPts val="1850"/>
              </a:lnSpc>
              <a:buNone/>
            </a:pPr>
            <a:r>
              <a:rPr lang="en-US" sz="1450" dirty="0">
                <a:solidFill>
                  <a:srgbClr val="E5E0DF"/>
                </a:solidFill>
                <a:latin typeface="Saira Medium" pitchFamily="34" charset="0"/>
                <a:ea typeface="Saira Medium" pitchFamily="34" charset="-122"/>
                <a:cs typeface="Saira Medium" pitchFamily="34" charset="-120"/>
              </a:rPr>
              <a:t>4.User Interface</a:t>
            </a:r>
            <a:endParaRPr lang="en-US" sz="1450" dirty="0"/>
          </a:p>
        </p:txBody>
      </p:sp>
      <p:sp>
        <p:nvSpPr>
          <p:cNvPr id="15" name="Text 8"/>
          <p:cNvSpPr/>
          <p:nvPr/>
        </p:nvSpPr>
        <p:spPr>
          <a:xfrm>
            <a:off x="4685348" y="7941707"/>
            <a:ext cx="3929301" cy="241935"/>
          </a:xfrm>
          <a:prstGeom prst="rect">
            <a:avLst/>
          </a:prstGeom>
          <a:noFill/>
          <a:ln/>
        </p:spPr>
        <p:txBody>
          <a:bodyPr wrap="none" lIns="0" tIns="0" rIns="0" bIns="0" rtlCol="0" anchor="t"/>
          <a:lstStyle/>
          <a:p>
            <a:pPr marL="0" indent="0" algn="ctr">
              <a:lnSpc>
                <a:spcPts val="1900"/>
              </a:lnSpc>
              <a:buNone/>
            </a:pPr>
            <a:r>
              <a:rPr lang="en-US" sz="1150" dirty="0">
                <a:solidFill>
                  <a:srgbClr val="E5E0DF"/>
                </a:solidFill>
                <a:latin typeface="Roboto" pitchFamily="34" charset="0"/>
                <a:ea typeface="Roboto" pitchFamily="34" charset="-122"/>
                <a:cs typeface="Roboto" pitchFamily="34" charset="-120"/>
              </a:rPr>
              <a:t>Allows driver to set, adjust, and disengage cruise control.</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772960"/>
            <a:ext cx="6244709" cy="4683443"/>
          </a:xfrm>
          <a:prstGeom prst="rect">
            <a:avLst/>
          </a:prstGeom>
        </p:spPr>
      </p:pic>
      <p:sp>
        <p:nvSpPr>
          <p:cNvPr id="3" name="Text 0"/>
          <p:cNvSpPr/>
          <p:nvPr/>
        </p:nvSpPr>
        <p:spPr>
          <a:xfrm>
            <a:off x="7599521" y="982147"/>
            <a:ext cx="601051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What is Cruise control?</a:t>
            </a:r>
            <a:endParaRPr lang="en-US" sz="4450" dirty="0"/>
          </a:p>
        </p:txBody>
      </p:sp>
      <p:sp>
        <p:nvSpPr>
          <p:cNvPr id="4" name="Text 1"/>
          <p:cNvSpPr/>
          <p:nvPr/>
        </p:nvSpPr>
        <p:spPr>
          <a:xfrm>
            <a:off x="7962424" y="1917740"/>
            <a:ext cx="5881807"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E5E0DF"/>
                </a:solidFill>
                <a:latin typeface="Roboto" pitchFamily="34" charset="0"/>
                <a:ea typeface="Roboto" pitchFamily="34" charset="-122"/>
                <a:cs typeface="Roboto" pitchFamily="34" charset="-120"/>
              </a:rPr>
              <a:t>Definition: Cruise control is an automated system that maintains a constant speed set by the driver.</a:t>
            </a:r>
            <a:endParaRPr lang="en-US" sz="1750" dirty="0"/>
          </a:p>
        </p:txBody>
      </p:sp>
      <p:sp>
        <p:nvSpPr>
          <p:cNvPr id="5" name="Text 2"/>
          <p:cNvSpPr/>
          <p:nvPr/>
        </p:nvSpPr>
        <p:spPr>
          <a:xfrm>
            <a:off x="7962424" y="2722840"/>
            <a:ext cx="5881807" cy="1451610"/>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E5E0DF"/>
                </a:solidFill>
                <a:latin typeface="Roboto" pitchFamily="34" charset="0"/>
                <a:ea typeface="Roboto" pitchFamily="34" charset="-122"/>
                <a:cs typeface="Roboto" pitchFamily="34" charset="-120"/>
              </a:rPr>
              <a:t>The cruise control system is a valuable feature in modern vehicles, allowing drivers to maintain a constant speed without the need to continuously press the accelerator pedal.</a:t>
            </a:r>
            <a:endParaRPr lang="en-US" sz="1750" dirty="0"/>
          </a:p>
        </p:txBody>
      </p:sp>
      <p:sp>
        <p:nvSpPr>
          <p:cNvPr id="6" name="Text 3"/>
          <p:cNvSpPr/>
          <p:nvPr/>
        </p:nvSpPr>
        <p:spPr>
          <a:xfrm>
            <a:off x="7962424" y="4253746"/>
            <a:ext cx="5881807"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3"/>
            </a:pPr>
            <a:r>
              <a:rPr lang="en-US" sz="1750" dirty="0">
                <a:solidFill>
                  <a:srgbClr val="E5E0DF"/>
                </a:solidFill>
                <a:latin typeface="Roboto" pitchFamily="34" charset="0"/>
                <a:ea typeface="Roboto" pitchFamily="34" charset="-122"/>
                <a:cs typeface="Roboto" pitchFamily="34" charset="-120"/>
              </a:rPr>
              <a:t>The system takes over the throttle of the car to maintain a steady speed as set by the driver.</a:t>
            </a:r>
            <a:endParaRPr lang="en-US" sz="1750" dirty="0"/>
          </a:p>
        </p:txBody>
      </p:sp>
      <p:sp>
        <p:nvSpPr>
          <p:cNvPr id="7" name="Text 4"/>
          <p:cNvSpPr/>
          <p:nvPr/>
        </p:nvSpPr>
        <p:spPr>
          <a:xfrm>
            <a:off x="7962424" y="5058847"/>
            <a:ext cx="5881807"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4"/>
            </a:pPr>
            <a:r>
              <a:rPr lang="en-US" sz="1750" dirty="0">
                <a:solidFill>
                  <a:srgbClr val="E5E0DF"/>
                </a:solidFill>
                <a:latin typeface="Roboto" pitchFamily="34" charset="0"/>
                <a:ea typeface="Roboto" pitchFamily="34" charset="-122"/>
                <a:cs typeface="Roboto" pitchFamily="34" charset="-120"/>
              </a:rPr>
              <a:t>It is system that allows you to set your car to a specific speed, letting you take your foot off the accelerator pedal.</a:t>
            </a:r>
            <a:endParaRPr lang="en-US" sz="1750" dirty="0"/>
          </a:p>
        </p:txBody>
      </p:sp>
      <p:sp>
        <p:nvSpPr>
          <p:cNvPr id="8" name="Text 5"/>
          <p:cNvSpPr/>
          <p:nvPr/>
        </p:nvSpPr>
        <p:spPr>
          <a:xfrm>
            <a:off x="7962424" y="5863947"/>
            <a:ext cx="5881807"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5"/>
            </a:pPr>
            <a:r>
              <a:rPr lang="en-US" sz="1750" dirty="0">
                <a:solidFill>
                  <a:srgbClr val="E5E0DF"/>
                </a:solidFill>
                <a:latin typeface="Roboto" pitchFamily="34" charset="0"/>
                <a:ea typeface="Roboto" pitchFamily="34" charset="-122"/>
                <a:cs typeface="Roboto" pitchFamily="34" charset="-120"/>
              </a:rPr>
              <a:t>Cruise control - automatically controls the speed of a motor vehicle.</a:t>
            </a:r>
            <a:endParaRPr lang="en-US" sz="1750" dirty="0"/>
          </a:p>
        </p:txBody>
      </p:sp>
      <p:sp>
        <p:nvSpPr>
          <p:cNvPr id="9" name="Text 6"/>
          <p:cNvSpPr/>
          <p:nvPr/>
        </p:nvSpPr>
        <p:spPr>
          <a:xfrm>
            <a:off x="7962424" y="6669048"/>
            <a:ext cx="5881807"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6"/>
            </a:pPr>
            <a:r>
              <a:rPr lang="en-US" sz="1750" dirty="0">
                <a:solidFill>
                  <a:srgbClr val="E5E0DF"/>
                </a:solidFill>
                <a:latin typeface="Roboto" pitchFamily="34" charset="0"/>
                <a:ea typeface="Roboto" pitchFamily="34" charset="-122"/>
                <a:cs typeface="Roboto" pitchFamily="34" charset="-120"/>
              </a:rPr>
              <a:t>purpose: Enhances driver comfort during long-distance driving and improves fuel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6508" y="500063"/>
            <a:ext cx="6274356" cy="784265"/>
          </a:xfrm>
          <a:prstGeom prst="rect">
            <a:avLst/>
          </a:prstGeom>
          <a:noFill/>
          <a:ln/>
        </p:spPr>
        <p:txBody>
          <a:bodyPr wrap="none" lIns="0" tIns="0" rIns="0" bIns="0" rtlCol="0" anchor="t"/>
          <a:lstStyle/>
          <a:p>
            <a:pPr marL="0" indent="0">
              <a:lnSpc>
                <a:spcPts val="6150"/>
              </a:lnSpc>
              <a:buNone/>
            </a:pPr>
            <a:endParaRPr lang="en-US" sz="4900" dirty="0"/>
          </a:p>
        </p:txBody>
      </p:sp>
      <p:pic>
        <p:nvPicPr>
          <p:cNvPr id="3" name="Image 0" descr="preencoded.png"/>
          <p:cNvPicPr>
            <a:picLocks noChangeAspect="1"/>
          </p:cNvPicPr>
          <p:nvPr/>
        </p:nvPicPr>
        <p:blipFill>
          <a:blip r:embed="rId3"/>
          <a:stretch>
            <a:fillRect/>
          </a:stretch>
        </p:blipFill>
        <p:spPr>
          <a:xfrm>
            <a:off x="3031212" y="1647944"/>
            <a:ext cx="8567857" cy="5354836"/>
          </a:xfrm>
          <a:prstGeom prst="rect">
            <a:avLst/>
          </a:prstGeom>
        </p:spPr>
      </p:pic>
      <p:sp>
        <p:nvSpPr>
          <p:cNvPr id="4" name="Text 1"/>
          <p:cNvSpPr/>
          <p:nvPr/>
        </p:nvSpPr>
        <p:spPr>
          <a:xfrm>
            <a:off x="636508" y="7275552"/>
            <a:ext cx="3637240" cy="454581"/>
          </a:xfrm>
          <a:prstGeom prst="rect">
            <a:avLst/>
          </a:prstGeom>
          <a:noFill/>
          <a:ln/>
        </p:spPr>
        <p:txBody>
          <a:bodyPr wrap="none" lIns="0" tIns="0" rIns="0" bIns="0" rtlCol="0" anchor="t"/>
          <a:lstStyle/>
          <a:p>
            <a:pPr marL="0" indent="0">
              <a:lnSpc>
                <a:spcPts val="3550"/>
              </a:lnSpc>
              <a:buNone/>
            </a:pPr>
            <a:endParaRPr lang="en-US" sz="2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84503"/>
            <a:ext cx="578262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Cruise Control System</a:t>
            </a:r>
            <a:endParaRPr lang="en-US" sz="4450" dirty="0"/>
          </a:p>
        </p:txBody>
      </p:sp>
      <p:pic>
        <p:nvPicPr>
          <p:cNvPr id="3" name="Image 0" descr="preencoded.png"/>
          <p:cNvPicPr>
            <a:picLocks noChangeAspect="1"/>
          </p:cNvPicPr>
          <p:nvPr/>
        </p:nvPicPr>
        <p:blipFill>
          <a:blip r:embed="rId3"/>
          <a:stretch>
            <a:fillRect/>
          </a:stretch>
        </p:blipFill>
        <p:spPr>
          <a:xfrm>
            <a:off x="793790" y="1946910"/>
            <a:ext cx="4120753" cy="2546747"/>
          </a:xfrm>
          <a:prstGeom prst="rect">
            <a:avLst/>
          </a:prstGeom>
        </p:spPr>
      </p:pic>
      <p:sp>
        <p:nvSpPr>
          <p:cNvPr id="4" name="Text 1"/>
          <p:cNvSpPr/>
          <p:nvPr/>
        </p:nvSpPr>
        <p:spPr>
          <a:xfrm>
            <a:off x="793790" y="4777145"/>
            <a:ext cx="2938582"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Cruise Control Buttons</a:t>
            </a:r>
            <a:endParaRPr lang="en-US" sz="2200" dirty="0"/>
          </a:p>
        </p:txBody>
      </p:sp>
      <p:sp>
        <p:nvSpPr>
          <p:cNvPr id="5" name="Text 2"/>
          <p:cNvSpPr/>
          <p:nvPr/>
        </p:nvSpPr>
        <p:spPr>
          <a:xfrm>
            <a:off x="793790" y="526756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cruise control system is a valuable feature in modern vehicles, allowing drivers to maintain a constant speed without the need to continuously press the accelerator pedal.</a:t>
            </a:r>
            <a:endParaRPr lang="en-US" sz="1750" dirty="0"/>
          </a:p>
        </p:txBody>
      </p:sp>
      <p:pic>
        <p:nvPicPr>
          <p:cNvPr id="6" name="Image 1" descr="preencoded.png"/>
          <p:cNvPicPr>
            <a:picLocks noChangeAspect="1"/>
          </p:cNvPicPr>
          <p:nvPr/>
        </p:nvPicPr>
        <p:blipFill>
          <a:blip r:embed="rId4"/>
          <a:stretch>
            <a:fillRect/>
          </a:stretch>
        </p:blipFill>
        <p:spPr>
          <a:xfrm>
            <a:off x="5254704" y="1946910"/>
            <a:ext cx="4120872" cy="2546866"/>
          </a:xfrm>
          <a:prstGeom prst="rect">
            <a:avLst/>
          </a:prstGeom>
        </p:spPr>
      </p:pic>
      <p:sp>
        <p:nvSpPr>
          <p:cNvPr id="7" name="Text 3"/>
          <p:cNvSpPr/>
          <p:nvPr/>
        </p:nvSpPr>
        <p:spPr>
          <a:xfrm>
            <a:off x="5254704" y="4777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System Components</a:t>
            </a:r>
            <a:endParaRPr lang="en-US" sz="2200" dirty="0"/>
          </a:p>
        </p:txBody>
      </p:sp>
      <p:sp>
        <p:nvSpPr>
          <p:cNvPr id="8" name="Text 4"/>
          <p:cNvSpPr/>
          <p:nvPr/>
        </p:nvSpPr>
        <p:spPr>
          <a:xfrm>
            <a:off x="5254704" y="5267682"/>
            <a:ext cx="4120872"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This system uses various components, including a speed sensor, control unit, and actuator, to automatically adjust the throttle and maintain the desired speed set by the driver.</a:t>
            </a:r>
            <a:endParaRPr lang="en-US" sz="1750" dirty="0"/>
          </a:p>
        </p:txBody>
      </p:sp>
      <p:pic>
        <p:nvPicPr>
          <p:cNvPr id="9" name="Image 2" descr="preencoded.png"/>
          <p:cNvPicPr>
            <a:picLocks noChangeAspect="1"/>
          </p:cNvPicPr>
          <p:nvPr/>
        </p:nvPicPr>
        <p:blipFill>
          <a:blip r:embed="rId5"/>
          <a:stretch>
            <a:fillRect/>
          </a:stretch>
        </p:blipFill>
        <p:spPr>
          <a:xfrm>
            <a:off x="9715738" y="1946910"/>
            <a:ext cx="4120753" cy="2546747"/>
          </a:xfrm>
          <a:prstGeom prst="rect">
            <a:avLst/>
          </a:prstGeom>
        </p:spPr>
      </p:pic>
      <p:sp>
        <p:nvSpPr>
          <p:cNvPr id="10" name="Text 5"/>
          <p:cNvSpPr/>
          <p:nvPr/>
        </p:nvSpPr>
        <p:spPr>
          <a:xfrm>
            <a:off x="9715738" y="4777145"/>
            <a:ext cx="3042880"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Cruise Control in Action</a:t>
            </a:r>
            <a:endParaRPr lang="en-US" sz="2200" dirty="0"/>
          </a:p>
        </p:txBody>
      </p:sp>
      <p:sp>
        <p:nvSpPr>
          <p:cNvPr id="11" name="Text 6"/>
          <p:cNvSpPr/>
          <p:nvPr/>
        </p:nvSpPr>
        <p:spPr>
          <a:xfrm>
            <a:off x="9715738" y="5267563"/>
            <a:ext cx="4120753"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speed sensor constantly monitors the vehicle's velocity and relays this information to the control unit. The control unit then processes the data and sends commands to the actuator, which in turn adjusts the throttle accordingly.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7224"/>
            <a:ext cx="613588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Adaptive Cruise Control</a:t>
            </a:r>
            <a:endParaRPr lang="en-US" sz="4450" dirty="0"/>
          </a:p>
        </p:txBody>
      </p:sp>
      <p:pic>
        <p:nvPicPr>
          <p:cNvPr id="3" name="Image 0" descr="preencoded.png"/>
          <p:cNvPicPr>
            <a:picLocks noChangeAspect="1"/>
          </p:cNvPicPr>
          <p:nvPr/>
        </p:nvPicPr>
        <p:blipFill>
          <a:blip r:embed="rId3"/>
          <a:stretch>
            <a:fillRect/>
          </a:stretch>
        </p:blipFill>
        <p:spPr>
          <a:xfrm>
            <a:off x="793790" y="1809631"/>
            <a:ext cx="3005495" cy="1857494"/>
          </a:xfrm>
          <a:prstGeom prst="rect">
            <a:avLst/>
          </a:prstGeom>
        </p:spPr>
      </p:pic>
      <p:sp>
        <p:nvSpPr>
          <p:cNvPr id="4" name="Text 1"/>
          <p:cNvSpPr/>
          <p:nvPr/>
        </p:nvSpPr>
        <p:spPr>
          <a:xfrm>
            <a:off x="793790" y="3950613"/>
            <a:ext cx="3005495"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Radar, cameras, and sensors</a:t>
            </a:r>
            <a:endParaRPr lang="en-US" sz="2200" dirty="0"/>
          </a:p>
        </p:txBody>
      </p:sp>
      <p:sp>
        <p:nvSpPr>
          <p:cNvPr id="5" name="Text 2"/>
          <p:cNvSpPr/>
          <p:nvPr/>
        </p:nvSpPr>
        <p:spPr>
          <a:xfrm>
            <a:off x="793790" y="4795361"/>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Monitor the surrounding traffic</a:t>
            </a:r>
            <a:endParaRPr lang="en-US" sz="1750" dirty="0"/>
          </a:p>
        </p:txBody>
      </p:sp>
      <p:pic>
        <p:nvPicPr>
          <p:cNvPr id="6" name="Image 1" descr="preencoded.png"/>
          <p:cNvPicPr>
            <a:picLocks noChangeAspect="1"/>
          </p:cNvPicPr>
          <p:nvPr/>
        </p:nvPicPr>
        <p:blipFill>
          <a:blip r:embed="rId4"/>
          <a:stretch>
            <a:fillRect/>
          </a:stretch>
        </p:blipFill>
        <p:spPr>
          <a:xfrm>
            <a:off x="4139446" y="1809631"/>
            <a:ext cx="3005614" cy="1857494"/>
          </a:xfrm>
          <a:prstGeom prst="rect">
            <a:avLst/>
          </a:prstGeom>
        </p:spPr>
      </p:pic>
      <p:sp>
        <p:nvSpPr>
          <p:cNvPr id="7" name="Text 3"/>
          <p:cNvSpPr/>
          <p:nvPr/>
        </p:nvSpPr>
        <p:spPr>
          <a:xfrm>
            <a:off x="4139446" y="3950613"/>
            <a:ext cx="3005614" cy="106299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Automatic acceleration and braking</a:t>
            </a:r>
            <a:endParaRPr lang="en-US" sz="2200" dirty="0"/>
          </a:p>
        </p:txBody>
      </p:sp>
      <p:sp>
        <p:nvSpPr>
          <p:cNvPr id="8" name="Text 4"/>
          <p:cNvSpPr/>
          <p:nvPr/>
        </p:nvSpPr>
        <p:spPr>
          <a:xfrm>
            <a:off x="4139446" y="5149691"/>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Adapt to changing road conditions</a:t>
            </a:r>
            <a:endParaRPr lang="en-US" sz="1750" dirty="0"/>
          </a:p>
        </p:txBody>
      </p:sp>
      <p:pic>
        <p:nvPicPr>
          <p:cNvPr id="9" name="Image 2" descr="preencoded.png"/>
          <p:cNvPicPr>
            <a:picLocks noChangeAspect="1"/>
          </p:cNvPicPr>
          <p:nvPr/>
        </p:nvPicPr>
        <p:blipFill>
          <a:blip r:embed="rId5"/>
          <a:stretch>
            <a:fillRect/>
          </a:stretch>
        </p:blipFill>
        <p:spPr>
          <a:xfrm>
            <a:off x="7485221" y="1809631"/>
            <a:ext cx="3005614" cy="1857494"/>
          </a:xfrm>
          <a:prstGeom prst="rect">
            <a:avLst/>
          </a:prstGeom>
        </p:spPr>
      </p:pic>
      <p:sp>
        <p:nvSpPr>
          <p:cNvPr id="10" name="Text 5"/>
          <p:cNvSpPr/>
          <p:nvPr/>
        </p:nvSpPr>
        <p:spPr>
          <a:xfrm>
            <a:off x="7485221" y="3950613"/>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Safe following distance</a:t>
            </a:r>
            <a:endParaRPr lang="en-US" sz="2200" dirty="0"/>
          </a:p>
        </p:txBody>
      </p:sp>
      <p:sp>
        <p:nvSpPr>
          <p:cNvPr id="11" name="Text 6"/>
          <p:cNvSpPr/>
          <p:nvPr/>
        </p:nvSpPr>
        <p:spPr>
          <a:xfrm>
            <a:off x="7485221" y="4795361"/>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Maintain a constant speed and following distance</a:t>
            </a:r>
            <a:endParaRPr lang="en-US" sz="1750" dirty="0"/>
          </a:p>
        </p:txBody>
      </p:sp>
      <p:pic>
        <p:nvPicPr>
          <p:cNvPr id="12" name="Image 3" descr="preencoded.png"/>
          <p:cNvPicPr>
            <a:picLocks noChangeAspect="1"/>
          </p:cNvPicPr>
          <p:nvPr/>
        </p:nvPicPr>
        <p:blipFill>
          <a:blip r:embed="rId6"/>
          <a:stretch>
            <a:fillRect/>
          </a:stretch>
        </p:blipFill>
        <p:spPr>
          <a:xfrm>
            <a:off x="10830997" y="1809631"/>
            <a:ext cx="3005614" cy="1857494"/>
          </a:xfrm>
          <a:prstGeom prst="rect">
            <a:avLst/>
          </a:prstGeom>
        </p:spPr>
      </p:pic>
      <p:sp>
        <p:nvSpPr>
          <p:cNvPr id="13" name="Text 7"/>
          <p:cNvSpPr/>
          <p:nvPr/>
        </p:nvSpPr>
        <p:spPr>
          <a:xfrm>
            <a:off x="10830997" y="3950613"/>
            <a:ext cx="2980849"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Reduced driver fatigue</a:t>
            </a:r>
            <a:endParaRPr lang="en-US" sz="2200" dirty="0"/>
          </a:p>
        </p:txBody>
      </p:sp>
      <p:sp>
        <p:nvSpPr>
          <p:cNvPr id="14" name="Text 8"/>
          <p:cNvSpPr/>
          <p:nvPr/>
        </p:nvSpPr>
        <p:spPr>
          <a:xfrm>
            <a:off x="10830997" y="4441031"/>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Enhanced safety and convenience</a:t>
            </a:r>
            <a:endParaRPr lang="en-US" sz="1750" dirty="0"/>
          </a:p>
        </p:txBody>
      </p:sp>
      <p:sp>
        <p:nvSpPr>
          <p:cNvPr id="15" name="Text 9"/>
          <p:cNvSpPr/>
          <p:nvPr/>
        </p:nvSpPr>
        <p:spPr>
          <a:xfrm>
            <a:off x="793790" y="6130647"/>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Adaptive cruise control (ACC) is an advanced cruise control system that automatically adjusts the vehicle's speed to maintain a safe following distance from the car ahead. This intelligent technology helps reduce driver fatigue and improves fuel efficiency by automatically maintaining a constant speed and following distance, even in stop-and-go traffic. It represents a significant step towards autonomous driving, enhancing safety and convenience for modern vehicles.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98232"/>
            <a:ext cx="9559766"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Application of Cruise Control System</a:t>
            </a:r>
            <a:endParaRPr lang="en-US" sz="4450" dirty="0"/>
          </a:p>
        </p:txBody>
      </p:sp>
      <p:sp>
        <p:nvSpPr>
          <p:cNvPr id="3" name="Shape 1"/>
          <p:cNvSpPr/>
          <p:nvPr/>
        </p:nvSpPr>
        <p:spPr>
          <a:xfrm>
            <a:off x="793790" y="2402324"/>
            <a:ext cx="396835" cy="396835"/>
          </a:xfrm>
          <a:prstGeom prst="roundRect">
            <a:avLst>
              <a:gd name="adj" fmla="val 51443"/>
            </a:avLst>
          </a:prstGeom>
          <a:solidFill>
            <a:srgbClr val="030303"/>
          </a:solidFill>
          <a:ln w="22860">
            <a:solidFill>
              <a:srgbClr val="FC8337"/>
            </a:solidFill>
            <a:prstDash val="solid"/>
          </a:ln>
        </p:spPr>
      </p:sp>
      <p:sp>
        <p:nvSpPr>
          <p:cNvPr id="4" name="Text 2"/>
          <p:cNvSpPr/>
          <p:nvPr/>
        </p:nvSpPr>
        <p:spPr>
          <a:xfrm>
            <a:off x="1417439" y="2402324"/>
            <a:ext cx="3572708" cy="708660"/>
          </a:xfrm>
          <a:prstGeom prst="rect">
            <a:avLst/>
          </a:prstGeom>
          <a:noFill/>
          <a:ln/>
        </p:spPr>
        <p:txBody>
          <a:bodyPr wrap="squar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Maintaining Constant Speed</a:t>
            </a:r>
            <a:endParaRPr lang="en-US" sz="2200" dirty="0"/>
          </a:p>
        </p:txBody>
      </p:sp>
      <p:sp>
        <p:nvSpPr>
          <p:cNvPr id="5" name="Text 3"/>
          <p:cNvSpPr/>
          <p:nvPr/>
        </p:nvSpPr>
        <p:spPr>
          <a:xfrm>
            <a:off x="1417439" y="3247073"/>
            <a:ext cx="3572708"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Cruise control allows drivers to maintain a consistent speed on highways, reducing the need for constant acceleration and braking.</a:t>
            </a:r>
            <a:endParaRPr lang="en-US" sz="1750" dirty="0"/>
          </a:p>
        </p:txBody>
      </p:sp>
      <p:sp>
        <p:nvSpPr>
          <p:cNvPr id="6" name="Shape 4"/>
          <p:cNvSpPr/>
          <p:nvPr/>
        </p:nvSpPr>
        <p:spPr>
          <a:xfrm>
            <a:off x="5216962" y="2402324"/>
            <a:ext cx="396835" cy="396835"/>
          </a:xfrm>
          <a:prstGeom prst="roundRect">
            <a:avLst>
              <a:gd name="adj" fmla="val 51443"/>
            </a:avLst>
          </a:prstGeom>
          <a:solidFill>
            <a:srgbClr val="030303"/>
          </a:solidFill>
          <a:ln w="22860">
            <a:solidFill>
              <a:srgbClr val="FC8337"/>
            </a:solidFill>
            <a:prstDash val="solid"/>
          </a:ln>
        </p:spPr>
      </p:sp>
      <p:sp>
        <p:nvSpPr>
          <p:cNvPr id="7" name="Text 5"/>
          <p:cNvSpPr/>
          <p:nvPr/>
        </p:nvSpPr>
        <p:spPr>
          <a:xfrm>
            <a:off x="5840611" y="2402324"/>
            <a:ext cx="315146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Improved Fuel Economy</a:t>
            </a:r>
            <a:endParaRPr lang="en-US" sz="2200" dirty="0"/>
          </a:p>
        </p:txBody>
      </p:sp>
      <p:sp>
        <p:nvSpPr>
          <p:cNvPr id="8" name="Text 6"/>
          <p:cNvSpPr/>
          <p:nvPr/>
        </p:nvSpPr>
        <p:spPr>
          <a:xfrm>
            <a:off x="5840611" y="2892743"/>
            <a:ext cx="3572708"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By keeping the vehicle at a steady speed, cruise control can help improve fuel efficiency and reduce fuel consumption.</a:t>
            </a:r>
            <a:endParaRPr lang="en-US" sz="1750" dirty="0"/>
          </a:p>
        </p:txBody>
      </p:sp>
      <p:sp>
        <p:nvSpPr>
          <p:cNvPr id="9" name="Shape 7"/>
          <p:cNvSpPr/>
          <p:nvPr/>
        </p:nvSpPr>
        <p:spPr>
          <a:xfrm>
            <a:off x="9640133" y="2402324"/>
            <a:ext cx="396835" cy="396835"/>
          </a:xfrm>
          <a:prstGeom prst="roundRect">
            <a:avLst>
              <a:gd name="adj" fmla="val 51443"/>
            </a:avLst>
          </a:prstGeom>
          <a:solidFill>
            <a:srgbClr val="030303"/>
          </a:solidFill>
          <a:ln w="22860">
            <a:solidFill>
              <a:srgbClr val="FC8337"/>
            </a:solidFill>
            <a:prstDash val="solid"/>
          </a:ln>
        </p:spPr>
      </p:sp>
      <p:sp>
        <p:nvSpPr>
          <p:cNvPr id="10" name="Text 8"/>
          <p:cNvSpPr/>
          <p:nvPr/>
        </p:nvSpPr>
        <p:spPr>
          <a:xfrm>
            <a:off x="10263783" y="24023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Reduced Fatigue</a:t>
            </a:r>
            <a:endParaRPr lang="en-US" sz="2200" dirty="0"/>
          </a:p>
        </p:txBody>
      </p:sp>
      <p:sp>
        <p:nvSpPr>
          <p:cNvPr id="11" name="Text 9"/>
          <p:cNvSpPr/>
          <p:nvPr/>
        </p:nvSpPr>
        <p:spPr>
          <a:xfrm>
            <a:off x="10263783" y="2892743"/>
            <a:ext cx="3572708"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Cruise control can help alleviate driver fatigue on long drives by automatically adjusting the vehicle's speed, allowing the driver to focus on the road ahead.</a:t>
            </a:r>
            <a:endParaRPr lang="en-US" sz="1750" dirty="0"/>
          </a:p>
        </p:txBody>
      </p:sp>
      <p:sp>
        <p:nvSpPr>
          <p:cNvPr id="12" name="Shape 10"/>
          <p:cNvSpPr/>
          <p:nvPr/>
        </p:nvSpPr>
        <p:spPr>
          <a:xfrm>
            <a:off x="793790" y="5189220"/>
            <a:ext cx="396835" cy="396835"/>
          </a:xfrm>
          <a:prstGeom prst="roundRect">
            <a:avLst>
              <a:gd name="adj" fmla="val 51443"/>
            </a:avLst>
          </a:prstGeom>
          <a:solidFill>
            <a:srgbClr val="030303"/>
          </a:solidFill>
          <a:ln w="22860">
            <a:solidFill>
              <a:srgbClr val="FC8337"/>
            </a:solidFill>
            <a:prstDash val="solid"/>
          </a:ln>
        </p:spPr>
      </p:sp>
      <p:sp>
        <p:nvSpPr>
          <p:cNvPr id="13" name="Text 11"/>
          <p:cNvSpPr/>
          <p:nvPr/>
        </p:nvSpPr>
        <p:spPr>
          <a:xfrm>
            <a:off x="1417439" y="5189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Enhanced Safety</a:t>
            </a:r>
            <a:endParaRPr lang="en-US" sz="2200" dirty="0"/>
          </a:p>
        </p:txBody>
      </p:sp>
      <p:sp>
        <p:nvSpPr>
          <p:cNvPr id="14" name="Text 12"/>
          <p:cNvSpPr/>
          <p:nvPr/>
        </p:nvSpPr>
        <p:spPr>
          <a:xfrm>
            <a:off x="1417439" y="5679638"/>
            <a:ext cx="5784413"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Cruise control can help drivers maintain legal speed limits, reducing the risk of speeding and associated safety hazards.</a:t>
            </a:r>
            <a:endParaRPr lang="en-US" sz="1750" dirty="0"/>
          </a:p>
        </p:txBody>
      </p:sp>
      <p:sp>
        <p:nvSpPr>
          <p:cNvPr id="15" name="Shape 13"/>
          <p:cNvSpPr/>
          <p:nvPr/>
        </p:nvSpPr>
        <p:spPr>
          <a:xfrm>
            <a:off x="7428667" y="5189220"/>
            <a:ext cx="396835" cy="396835"/>
          </a:xfrm>
          <a:prstGeom prst="roundRect">
            <a:avLst>
              <a:gd name="adj" fmla="val 51443"/>
            </a:avLst>
          </a:prstGeom>
          <a:solidFill>
            <a:srgbClr val="030303"/>
          </a:solidFill>
          <a:ln w="22860">
            <a:solidFill>
              <a:srgbClr val="FC8337"/>
            </a:solidFill>
            <a:prstDash val="solid"/>
          </a:ln>
        </p:spPr>
      </p:sp>
      <p:sp>
        <p:nvSpPr>
          <p:cNvPr id="16" name="Text 14"/>
          <p:cNvSpPr/>
          <p:nvPr/>
        </p:nvSpPr>
        <p:spPr>
          <a:xfrm>
            <a:off x="8052316" y="51892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Adaptive Capabilities</a:t>
            </a:r>
            <a:endParaRPr lang="en-US" sz="2200" dirty="0"/>
          </a:p>
        </p:txBody>
      </p:sp>
      <p:sp>
        <p:nvSpPr>
          <p:cNvPr id="17" name="Text 15"/>
          <p:cNvSpPr/>
          <p:nvPr/>
        </p:nvSpPr>
        <p:spPr>
          <a:xfrm>
            <a:off x="8052316" y="5679638"/>
            <a:ext cx="5784413"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Advanced cruise control systems, such as Adaptive Cruise Control (ACC), can automatically adjust the vehicle's speed to maintain a safe following distance from the car in front.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956" y="619125"/>
            <a:ext cx="5628918" cy="703659"/>
          </a:xfrm>
          <a:prstGeom prst="rect">
            <a:avLst/>
          </a:prstGeom>
          <a:noFill/>
          <a:ln/>
        </p:spPr>
        <p:txBody>
          <a:bodyPr wrap="none" lIns="0" tIns="0" rIns="0" bIns="0" rtlCol="0" anchor="t"/>
          <a:lstStyle/>
          <a:p>
            <a:pPr marL="0" indent="0">
              <a:lnSpc>
                <a:spcPts val="5500"/>
              </a:lnSpc>
              <a:buNone/>
            </a:pPr>
            <a:endParaRPr lang="en-US" sz="4400" dirty="0"/>
          </a:p>
        </p:txBody>
      </p:sp>
      <p:pic>
        <p:nvPicPr>
          <p:cNvPr id="3" name="Image 0" descr="preencoded.png"/>
          <p:cNvPicPr>
            <a:picLocks noChangeAspect="1"/>
          </p:cNvPicPr>
          <p:nvPr/>
        </p:nvPicPr>
        <p:blipFill>
          <a:blip r:embed="rId3"/>
          <a:stretch>
            <a:fillRect/>
          </a:stretch>
        </p:blipFill>
        <p:spPr>
          <a:xfrm>
            <a:off x="787956" y="1913692"/>
            <a:ext cx="6252567" cy="5491520"/>
          </a:xfrm>
          <a:prstGeom prst="rect">
            <a:avLst/>
          </a:prstGeom>
        </p:spPr>
      </p:pic>
      <p:pic>
        <p:nvPicPr>
          <p:cNvPr id="4" name="Image 1" descr="preencoded.png"/>
          <p:cNvPicPr>
            <a:picLocks noChangeAspect="1"/>
          </p:cNvPicPr>
          <p:nvPr/>
        </p:nvPicPr>
        <p:blipFill>
          <a:blip r:embed="rId4"/>
          <a:stretch>
            <a:fillRect/>
          </a:stretch>
        </p:blipFill>
        <p:spPr>
          <a:xfrm>
            <a:off x="8209478" y="1913692"/>
            <a:ext cx="5028486" cy="3142774"/>
          </a:xfrm>
          <a:prstGeom prst="rect">
            <a:avLst/>
          </a:prstGeom>
        </p:spPr>
      </p:pic>
      <p:sp>
        <p:nvSpPr>
          <p:cNvPr id="5" name="Text 1"/>
          <p:cNvSpPr/>
          <p:nvPr/>
        </p:nvSpPr>
        <p:spPr>
          <a:xfrm>
            <a:off x="7597497" y="5309711"/>
            <a:ext cx="3377327" cy="422196"/>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7497" y="5957054"/>
            <a:ext cx="6252567" cy="360164"/>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998</Words>
  <Application>Microsoft Office PowerPoint</Application>
  <PresentationFormat>Custom</PresentationFormat>
  <Paragraphs>83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Saira Medium</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JEEVA S</cp:lastModifiedBy>
  <cp:revision>2</cp:revision>
  <dcterms:created xsi:type="dcterms:W3CDTF">2024-10-03T13:31:05Z</dcterms:created>
  <dcterms:modified xsi:type="dcterms:W3CDTF">2025-03-08T07:03:46Z</dcterms:modified>
</cp:coreProperties>
</file>